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79" r:id="rId4"/>
    <p:sldId id="288" r:id="rId5"/>
    <p:sldId id="289" r:id="rId6"/>
    <p:sldId id="280" r:id="rId7"/>
    <p:sldId id="263" r:id="rId8"/>
    <p:sldId id="275" r:id="rId9"/>
    <p:sldId id="268" r:id="rId10"/>
    <p:sldId id="281" r:id="rId11"/>
    <p:sldId id="269" r:id="rId12"/>
    <p:sldId id="282" r:id="rId13"/>
    <p:sldId id="283" r:id="rId14"/>
    <p:sldId id="272" r:id="rId15"/>
    <p:sldId id="284" r:id="rId16"/>
    <p:sldId id="28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B71721-8EF8-449A-9DC3-B02186250486}"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GB"/>
        </a:p>
      </dgm:t>
    </dgm:pt>
    <dgm:pt modelId="{A08EFEC8-19F2-4544-897A-2AC9EFB71FF1}">
      <dgm:prSet phldrT="[Text]"/>
      <dgm:spPr/>
      <dgm:t>
        <a:bodyPr/>
        <a:lstStyle/>
        <a:p>
          <a:r>
            <a:rPr lang="en-GB" dirty="0"/>
            <a:t>All III Atlantic fellows participate </a:t>
          </a:r>
          <a:r>
            <a:rPr lang="en-GB"/>
            <a:t>in Summer </a:t>
          </a:r>
          <a:r>
            <a:rPr lang="en-GB" dirty="0"/>
            <a:t>school, mentorship, conference, workshops, projects</a:t>
          </a:r>
        </a:p>
      </dgm:t>
    </dgm:pt>
    <dgm:pt modelId="{F8C1916A-3D65-4240-81CF-9FCF92FE5B17}" type="parTrans" cxnId="{D7503B36-0643-47D7-A642-276067BD3058}">
      <dgm:prSet/>
      <dgm:spPr/>
      <dgm:t>
        <a:bodyPr/>
        <a:lstStyle/>
        <a:p>
          <a:endParaRPr lang="en-GB"/>
        </a:p>
      </dgm:t>
    </dgm:pt>
    <dgm:pt modelId="{8A106749-17F4-428B-B0F2-394ED4A3DFF1}" type="sibTrans" cxnId="{D7503B36-0643-47D7-A642-276067BD3058}">
      <dgm:prSet/>
      <dgm:spPr/>
      <dgm:t>
        <a:bodyPr/>
        <a:lstStyle/>
        <a:p>
          <a:endParaRPr lang="en-GB"/>
        </a:p>
      </dgm:t>
    </dgm:pt>
    <dgm:pt modelId="{3350A0AF-CFEC-4390-AC00-3DF011352F01}">
      <dgm:prSet phldrT="[Text]"/>
      <dgm:spPr/>
      <dgm:t>
        <a:bodyPr/>
        <a:lstStyle/>
        <a:p>
          <a:r>
            <a:rPr lang="en-GB" dirty="0">
              <a:solidFill>
                <a:srgbClr val="FFC000"/>
              </a:solidFill>
            </a:rPr>
            <a:t>Residential</a:t>
          </a:r>
          <a:r>
            <a:rPr lang="en-GB" dirty="0"/>
            <a:t> Fellows also do MSc course</a:t>
          </a:r>
        </a:p>
      </dgm:t>
    </dgm:pt>
    <dgm:pt modelId="{ACFD0B9D-618E-4354-9D22-E289B21F5158}" type="parTrans" cxnId="{8E2AE5C5-A882-49B7-9958-41BDCA5B6716}">
      <dgm:prSet/>
      <dgm:spPr/>
      <dgm:t>
        <a:bodyPr/>
        <a:lstStyle/>
        <a:p>
          <a:endParaRPr lang="en-GB"/>
        </a:p>
      </dgm:t>
    </dgm:pt>
    <dgm:pt modelId="{C56C2684-F9C7-4374-ADC1-00EA6E01291C}" type="sibTrans" cxnId="{8E2AE5C5-A882-49B7-9958-41BDCA5B6716}">
      <dgm:prSet/>
      <dgm:spPr/>
      <dgm:t>
        <a:bodyPr/>
        <a:lstStyle/>
        <a:p>
          <a:endParaRPr lang="en-GB"/>
        </a:p>
      </dgm:t>
    </dgm:pt>
    <dgm:pt modelId="{F603B959-4EBF-4F6C-9CD4-F2374928D99E}">
      <dgm:prSet phldrT="[Text]"/>
      <dgm:spPr/>
      <dgm:t>
        <a:bodyPr/>
        <a:lstStyle/>
        <a:p>
          <a:r>
            <a:rPr lang="en-GB" dirty="0">
              <a:solidFill>
                <a:srgbClr val="FFC000"/>
              </a:solidFill>
            </a:rPr>
            <a:t>Non-residential</a:t>
          </a:r>
          <a:r>
            <a:rPr lang="en-GB" dirty="0"/>
            <a:t> Fellows also do  3-4 short courses</a:t>
          </a:r>
        </a:p>
      </dgm:t>
    </dgm:pt>
    <dgm:pt modelId="{4688AE8E-F465-4C87-AF28-6044B11B8B02}" type="parTrans" cxnId="{D958CA77-D5EE-4E4D-AC61-60445631FB61}">
      <dgm:prSet/>
      <dgm:spPr/>
      <dgm:t>
        <a:bodyPr/>
        <a:lstStyle/>
        <a:p>
          <a:endParaRPr lang="en-GB"/>
        </a:p>
      </dgm:t>
    </dgm:pt>
    <dgm:pt modelId="{0E1E47F6-F1E7-4871-B23D-D9FD136AF9BB}" type="sibTrans" cxnId="{D958CA77-D5EE-4E4D-AC61-60445631FB61}">
      <dgm:prSet/>
      <dgm:spPr/>
      <dgm:t>
        <a:bodyPr/>
        <a:lstStyle/>
        <a:p>
          <a:endParaRPr lang="en-GB"/>
        </a:p>
      </dgm:t>
    </dgm:pt>
    <dgm:pt modelId="{74CF7E7C-2B7E-454B-9B88-61EA51326688}">
      <dgm:prSet phldrT="[Text]"/>
      <dgm:spPr/>
      <dgm:t>
        <a:bodyPr/>
        <a:lstStyle/>
        <a:p>
          <a:r>
            <a:rPr lang="en-GB" dirty="0">
              <a:solidFill>
                <a:srgbClr val="FFC000"/>
              </a:solidFill>
            </a:rPr>
            <a:t>Visiting Fellows </a:t>
          </a:r>
          <a:r>
            <a:rPr lang="en-GB" dirty="0"/>
            <a:t>also undertake an LSE residency</a:t>
          </a:r>
        </a:p>
      </dgm:t>
    </dgm:pt>
    <dgm:pt modelId="{AD80F5B5-5A6F-418E-B4D6-E9E52BB8D3CC}" type="parTrans" cxnId="{6A614A1E-5F53-4F82-A705-35889928F265}">
      <dgm:prSet/>
      <dgm:spPr/>
      <dgm:t>
        <a:bodyPr/>
        <a:lstStyle/>
        <a:p>
          <a:endParaRPr lang="en-GB"/>
        </a:p>
      </dgm:t>
    </dgm:pt>
    <dgm:pt modelId="{918FCD79-1B01-40E9-B9D4-9FF0E3CFE5D9}" type="sibTrans" cxnId="{6A614A1E-5F53-4F82-A705-35889928F265}">
      <dgm:prSet/>
      <dgm:spPr/>
      <dgm:t>
        <a:bodyPr/>
        <a:lstStyle/>
        <a:p>
          <a:endParaRPr lang="en-GB"/>
        </a:p>
      </dgm:t>
    </dgm:pt>
    <dgm:pt modelId="{B17452E0-0B2C-45DB-8571-6B79A1976AD1}" type="pres">
      <dgm:prSet presAssocID="{D7B71721-8EF8-449A-9DC3-B02186250486}" presName="composite" presStyleCnt="0">
        <dgm:presLayoutVars>
          <dgm:chMax val="1"/>
          <dgm:dir/>
          <dgm:resizeHandles val="exact"/>
        </dgm:presLayoutVars>
      </dgm:prSet>
      <dgm:spPr/>
    </dgm:pt>
    <dgm:pt modelId="{9362D208-1077-44E3-BC8E-401C314B7555}" type="pres">
      <dgm:prSet presAssocID="{A08EFEC8-19F2-4544-897A-2AC9EFB71FF1}" presName="roof" presStyleLbl="dkBgShp" presStyleIdx="0" presStyleCnt="2" custScaleX="99855" custScaleY="138746"/>
      <dgm:spPr/>
    </dgm:pt>
    <dgm:pt modelId="{3CAACFEE-F9AD-4541-9A6E-1AE75AF4561A}" type="pres">
      <dgm:prSet presAssocID="{A08EFEC8-19F2-4544-897A-2AC9EFB71FF1}" presName="pillars" presStyleCnt="0"/>
      <dgm:spPr/>
    </dgm:pt>
    <dgm:pt modelId="{797454F3-CACC-4D2E-BBEC-C8B019629F88}" type="pres">
      <dgm:prSet presAssocID="{A08EFEC8-19F2-4544-897A-2AC9EFB71FF1}" presName="pillar1" presStyleLbl="node1" presStyleIdx="0" presStyleCnt="3" custScaleX="61509" custScaleY="78377" custLinFactNeighborX="-147" custLinFactNeighborY="-864">
        <dgm:presLayoutVars>
          <dgm:bulletEnabled val="1"/>
        </dgm:presLayoutVars>
      </dgm:prSet>
      <dgm:spPr/>
    </dgm:pt>
    <dgm:pt modelId="{7E2BEC5B-FEBF-4D83-8820-00CA4C71C792}" type="pres">
      <dgm:prSet presAssocID="{F603B959-4EBF-4F6C-9CD4-F2374928D99E}" presName="pillarX" presStyleLbl="node1" presStyleIdx="1" presStyleCnt="3" custScaleX="69904" custScaleY="81068" custLinFactNeighborX="590">
        <dgm:presLayoutVars>
          <dgm:bulletEnabled val="1"/>
        </dgm:presLayoutVars>
      </dgm:prSet>
      <dgm:spPr/>
    </dgm:pt>
    <dgm:pt modelId="{3CF02E30-8A5A-4422-9F95-4A110D5A525C}" type="pres">
      <dgm:prSet presAssocID="{74CF7E7C-2B7E-454B-9B88-61EA51326688}" presName="pillarX" presStyleLbl="node1" presStyleIdx="2" presStyleCnt="3" custScaleX="62041" custScaleY="78867" custLinFactNeighborX="1574" custLinFactNeighborY="1686">
        <dgm:presLayoutVars>
          <dgm:bulletEnabled val="1"/>
        </dgm:presLayoutVars>
      </dgm:prSet>
      <dgm:spPr/>
    </dgm:pt>
    <dgm:pt modelId="{EFDF6932-ABAC-4F77-949A-5CE6619D0E08}" type="pres">
      <dgm:prSet presAssocID="{A08EFEC8-19F2-4544-897A-2AC9EFB71FF1}" presName="base" presStyleLbl="dkBgShp" presStyleIdx="1" presStyleCnt="2"/>
      <dgm:spPr/>
    </dgm:pt>
  </dgm:ptLst>
  <dgm:cxnLst>
    <dgm:cxn modelId="{4EC76C06-5C47-42F3-9789-264D0663DB8F}" type="presOf" srcId="{3350A0AF-CFEC-4390-AC00-3DF011352F01}" destId="{797454F3-CACC-4D2E-BBEC-C8B019629F88}" srcOrd="0" destOrd="0" presId="urn:microsoft.com/office/officeart/2005/8/layout/hList3"/>
    <dgm:cxn modelId="{6A614A1E-5F53-4F82-A705-35889928F265}" srcId="{A08EFEC8-19F2-4544-897A-2AC9EFB71FF1}" destId="{74CF7E7C-2B7E-454B-9B88-61EA51326688}" srcOrd="2" destOrd="0" parTransId="{AD80F5B5-5A6F-418E-B4D6-E9E52BB8D3CC}" sibTransId="{918FCD79-1B01-40E9-B9D4-9FF0E3CFE5D9}"/>
    <dgm:cxn modelId="{D7503B36-0643-47D7-A642-276067BD3058}" srcId="{D7B71721-8EF8-449A-9DC3-B02186250486}" destId="{A08EFEC8-19F2-4544-897A-2AC9EFB71FF1}" srcOrd="0" destOrd="0" parTransId="{F8C1916A-3D65-4240-81CF-9FCF92FE5B17}" sibTransId="{8A106749-17F4-428B-B0F2-394ED4A3DFF1}"/>
    <dgm:cxn modelId="{5750BA3B-A5FA-46F7-A204-68C37CAFC5BC}" type="presOf" srcId="{A08EFEC8-19F2-4544-897A-2AC9EFB71FF1}" destId="{9362D208-1077-44E3-BC8E-401C314B7555}" srcOrd="0" destOrd="0" presId="urn:microsoft.com/office/officeart/2005/8/layout/hList3"/>
    <dgm:cxn modelId="{D958CA77-D5EE-4E4D-AC61-60445631FB61}" srcId="{A08EFEC8-19F2-4544-897A-2AC9EFB71FF1}" destId="{F603B959-4EBF-4F6C-9CD4-F2374928D99E}" srcOrd="1" destOrd="0" parTransId="{4688AE8E-F465-4C87-AF28-6044B11B8B02}" sibTransId="{0E1E47F6-F1E7-4871-B23D-D9FD136AF9BB}"/>
    <dgm:cxn modelId="{274D60AB-0040-42E3-80E9-437512A1F247}" type="presOf" srcId="{D7B71721-8EF8-449A-9DC3-B02186250486}" destId="{B17452E0-0B2C-45DB-8571-6B79A1976AD1}" srcOrd="0" destOrd="0" presId="urn:microsoft.com/office/officeart/2005/8/layout/hList3"/>
    <dgm:cxn modelId="{A0759CB5-B5C5-4133-B165-E9360D1BFC89}" type="presOf" srcId="{F603B959-4EBF-4F6C-9CD4-F2374928D99E}" destId="{7E2BEC5B-FEBF-4D83-8820-00CA4C71C792}" srcOrd="0" destOrd="0" presId="urn:microsoft.com/office/officeart/2005/8/layout/hList3"/>
    <dgm:cxn modelId="{8E2AE5C5-A882-49B7-9958-41BDCA5B6716}" srcId="{A08EFEC8-19F2-4544-897A-2AC9EFB71FF1}" destId="{3350A0AF-CFEC-4390-AC00-3DF011352F01}" srcOrd="0" destOrd="0" parTransId="{ACFD0B9D-618E-4354-9D22-E289B21F5158}" sibTransId="{C56C2684-F9C7-4374-ADC1-00EA6E01291C}"/>
    <dgm:cxn modelId="{90F753FD-E491-4530-96E4-555BF79EE518}" type="presOf" srcId="{74CF7E7C-2B7E-454B-9B88-61EA51326688}" destId="{3CF02E30-8A5A-4422-9F95-4A110D5A525C}" srcOrd="0" destOrd="0" presId="urn:microsoft.com/office/officeart/2005/8/layout/hList3"/>
    <dgm:cxn modelId="{F610ED7E-0E79-4AF8-B2F2-3056EAC23B9F}" type="presParOf" srcId="{B17452E0-0B2C-45DB-8571-6B79A1976AD1}" destId="{9362D208-1077-44E3-BC8E-401C314B7555}" srcOrd="0" destOrd="0" presId="urn:microsoft.com/office/officeart/2005/8/layout/hList3"/>
    <dgm:cxn modelId="{C41F8C9E-012D-4940-AAEC-16A4F3D5D025}" type="presParOf" srcId="{B17452E0-0B2C-45DB-8571-6B79A1976AD1}" destId="{3CAACFEE-F9AD-4541-9A6E-1AE75AF4561A}" srcOrd="1" destOrd="0" presId="urn:microsoft.com/office/officeart/2005/8/layout/hList3"/>
    <dgm:cxn modelId="{07B26B64-C028-47C1-BD70-E11A4B8DCDC7}" type="presParOf" srcId="{3CAACFEE-F9AD-4541-9A6E-1AE75AF4561A}" destId="{797454F3-CACC-4D2E-BBEC-C8B019629F88}" srcOrd="0" destOrd="0" presId="urn:microsoft.com/office/officeart/2005/8/layout/hList3"/>
    <dgm:cxn modelId="{9E357F82-F7A7-4DB0-8C1D-B9D04A4B6608}" type="presParOf" srcId="{3CAACFEE-F9AD-4541-9A6E-1AE75AF4561A}" destId="{7E2BEC5B-FEBF-4D83-8820-00CA4C71C792}" srcOrd="1" destOrd="0" presId="urn:microsoft.com/office/officeart/2005/8/layout/hList3"/>
    <dgm:cxn modelId="{8F809A10-B33B-47DD-B492-2582C2225851}" type="presParOf" srcId="{3CAACFEE-F9AD-4541-9A6E-1AE75AF4561A}" destId="{3CF02E30-8A5A-4422-9F95-4A110D5A525C}" srcOrd="2" destOrd="0" presId="urn:microsoft.com/office/officeart/2005/8/layout/hList3"/>
    <dgm:cxn modelId="{76A8C158-389A-409B-A864-937E9B1C1F64}" type="presParOf" srcId="{B17452E0-0B2C-45DB-8571-6B79A1976AD1}" destId="{EFDF6932-ABAC-4F77-949A-5CE6619D0E08}"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62D208-1077-44E3-BC8E-401C314B7555}">
      <dsp:nvSpPr>
        <dsp:cNvPr id="0" name=""/>
        <dsp:cNvSpPr/>
      </dsp:nvSpPr>
      <dsp:spPr>
        <a:xfrm>
          <a:off x="8120" y="-154964"/>
          <a:ext cx="11183810" cy="221965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dirty="0"/>
            <a:t>All III Atlantic fellows participate </a:t>
          </a:r>
          <a:r>
            <a:rPr lang="en-GB" sz="4400" kern="1200"/>
            <a:t>in Summer </a:t>
          </a:r>
          <a:r>
            <a:rPr lang="en-GB" sz="4400" kern="1200" dirty="0"/>
            <a:t>school, mentorship, conference, workshops, projects</a:t>
          </a:r>
        </a:p>
      </dsp:txBody>
      <dsp:txXfrm>
        <a:off x="8120" y="-154964"/>
        <a:ext cx="11183810" cy="2219651"/>
      </dsp:txXfrm>
    </dsp:sp>
    <dsp:sp modelId="{797454F3-CACC-4D2E-BBEC-C8B019629F88}">
      <dsp:nvSpPr>
        <dsp:cNvPr id="0" name=""/>
        <dsp:cNvSpPr/>
      </dsp:nvSpPr>
      <dsp:spPr>
        <a:xfrm>
          <a:off x="0" y="2088952"/>
          <a:ext cx="3558888" cy="26331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GB" sz="4100" kern="1200" dirty="0">
              <a:solidFill>
                <a:srgbClr val="FFC000"/>
              </a:solidFill>
            </a:rPr>
            <a:t>Residential</a:t>
          </a:r>
          <a:r>
            <a:rPr lang="en-GB" sz="4100" kern="1200" dirty="0"/>
            <a:t> Fellows also do MSc course</a:t>
          </a:r>
        </a:p>
      </dsp:txBody>
      <dsp:txXfrm>
        <a:off x="0" y="2088952"/>
        <a:ext cx="3558888" cy="2633130"/>
      </dsp:txXfrm>
    </dsp:sp>
    <dsp:sp modelId="{7E2BEC5B-FEBF-4D83-8820-00CA4C71C792}">
      <dsp:nvSpPr>
        <dsp:cNvPr id="0" name=""/>
        <dsp:cNvSpPr/>
      </dsp:nvSpPr>
      <dsp:spPr>
        <a:xfrm>
          <a:off x="3596461" y="2072776"/>
          <a:ext cx="4044620" cy="27235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GB" sz="4100" kern="1200" dirty="0">
              <a:solidFill>
                <a:srgbClr val="FFC000"/>
              </a:solidFill>
            </a:rPr>
            <a:t>Non-residential</a:t>
          </a:r>
          <a:r>
            <a:rPr lang="en-GB" sz="4100" kern="1200" dirty="0"/>
            <a:t> Fellows also do  3-4 short courses</a:t>
          </a:r>
        </a:p>
      </dsp:txBody>
      <dsp:txXfrm>
        <a:off x="3596461" y="2072776"/>
        <a:ext cx="4044620" cy="2723536"/>
      </dsp:txXfrm>
    </dsp:sp>
    <dsp:sp modelId="{3CF02E30-8A5A-4422-9F95-4A110D5A525C}">
      <dsp:nvSpPr>
        <dsp:cNvPr id="0" name=""/>
        <dsp:cNvSpPr/>
      </dsp:nvSpPr>
      <dsp:spPr>
        <a:xfrm>
          <a:off x="7610381" y="2166390"/>
          <a:ext cx="3589669" cy="26495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GB" sz="4100" kern="1200" dirty="0">
              <a:solidFill>
                <a:srgbClr val="FFC000"/>
              </a:solidFill>
            </a:rPr>
            <a:t>Visiting Fellows </a:t>
          </a:r>
          <a:r>
            <a:rPr lang="en-GB" sz="4100" kern="1200" dirty="0"/>
            <a:t>also undertake an LSE residency</a:t>
          </a:r>
        </a:p>
      </dsp:txBody>
      <dsp:txXfrm>
        <a:off x="7610381" y="2166390"/>
        <a:ext cx="3589669" cy="2649592"/>
      </dsp:txXfrm>
    </dsp:sp>
    <dsp:sp modelId="{EFDF6932-ABAC-4F77-949A-5CE6619D0E08}">
      <dsp:nvSpPr>
        <dsp:cNvPr id="0" name=""/>
        <dsp:cNvSpPr/>
      </dsp:nvSpPr>
      <dsp:spPr>
        <a:xfrm>
          <a:off x="0" y="5114329"/>
          <a:ext cx="11200050" cy="373285"/>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0A6D095-4A75-42F4-A5EC-F408AAD7FFE5}"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BDE4E0-3A1E-4883-BD1E-7896137A0A35}" type="slidenum">
              <a:rPr lang="en-GB" smtClean="0"/>
              <a:t>‹#›</a:t>
            </a:fld>
            <a:endParaRPr lang="en-GB"/>
          </a:p>
        </p:txBody>
      </p:sp>
    </p:spTree>
    <p:extLst>
      <p:ext uri="{BB962C8B-B14F-4D97-AF65-F5344CB8AC3E}">
        <p14:creationId xmlns:p14="http://schemas.microsoft.com/office/powerpoint/2010/main" val="1256699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0A6D095-4A75-42F4-A5EC-F408AAD7FFE5}"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BDE4E0-3A1E-4883-BD1E-7896137A0A35}" type="slidenum">
              <a:rPr lang="en-GB" smtClean="0"/>
              <a:t>‹#›</a:t>
            </a:fld>
            <a:endParaRPr lang="en-GB"/>
          </a:p>
        </p:txBody>
      </p:sp>
    </p:spTree>
    <p:extLst>
      <p:ext uri="{BB962C8B-B14F-4D97-AF65-F5344CB8AC3E}">
        <p14:creationId xmlns:p14="http://schemas.microsoft.com/office/powerpoint/2010/main" val="1703388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6D095-4A75-42F4-A5EC-F408AAD7FFE5}"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BDE4E0-3A1E-4883-BD1E-7896137A0A35}" type="slidenum">
              <a:rPr lang="en-GB" smtClean="0"/>
              <a:t>‹#›</a:t>
            </a:fld>
            <a:endParaRPr lang="en-GB"/>
          </a:p>
        </p:txBody>
      </p:sp>
    </p:spTree>
    <p:extLst>
      <p:ext uri="{BB962C8B-B14F-4D97-AF65-F5344CB8AC3E}">
        <p14:creationId xmlns:p14="http://schemas.microsoft.com/office/powerpoint/2010/main" val="3822967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0A6D095-4A75-42F4-A5EC-F408AAD7FFE5}" type="datetimeFigureOut">
              <a:rPr lang="en-GB" smtClean="0"/>
              <a:t>22/03/2021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BDE4E0-3A1E-4883-BD1E-7896137A0A35}" type="slidenum">
              <a:rPr lang="en-GB" smtClean="0"/>
              <a:t>‹#›</a:t>
            </a:fld>
            <a:endParaRPr lang="en-GB"/>
          </a:p>
        </p:txBody>
      </p:sp>
    </p:spTree>
    <p:extLst>
      <p:ext uri="{BB962C8B-B14F-4D97-AF65-F5344CB8AC3E}">
        <p14:creationId xmlns:p14="http://schemas.microsoft.com/office/powerpoint/2010/main" val="2142514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0A6D095-4A75-42F4-A5EC-F408AAD7FFE5}" type="datetimeFigureOut">
              <a:rPr lang="en-GB" smtClean="0"/>
              <a:t>22/03/2021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6BDE4E0-3A1E-4883-BD1E-7896137A0A35}" type="slidenum">
              <a:rPr lang="en-GB" smtClean="0"/>
              <a:t>‹#›</a:t>
            </a:fld>
            <a:endParaRPr lang="en-GB"/>
          </a:p>
        </p:txBody>
      </p:sp>
    </p:spTree>
    <p:extLst>
      <p:ext uri="{BB962C8B-B14F-4D97-AF65-F5344CB8AC3E}">
        <p14:creationId xmlns:p14="http://schemas.microsoft.com/office/powerpoint/2010/main" val="2603375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0A6D095-4A75-42F4-A5EC-F408AAD7FFE5}" type="datetimeFigureOut">
              <a:rPr lang="en-GB" smtClean="0"/>
              <a:t>22/03/2021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6BDE4E0-3A1E-4883-BD1E-7896137A0A35}" type="slidenum">
              <a:rPr lang="en-GB" smtClean="0"/>
              <a:t>‹#›</a:t>
            </a:fld>
            <a:endParaRPr lang="en-GB"/>
          </a:p>
        </p:txBody>
      </p:sp>
    </p:spTree>
    <p:extLst>
      <p:ext uri="{BB962C8B-B14F-4D97-AF65-F5344CB8AC3E}">
        <p14:creationId xmlns:p14="http://schemas.microsoft.com/office/powerpoint/2010/main" val="1691939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6D095-4A75-42F4-A5EC-F408AAD7FFE5}" type="datetimeFigureOut">
              <a:rPr lang="en-GB" smtClean="0"/>
              <a:t>22/03/2021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6BDE4E0-3A1E-4883-BD1E-7896137A0A35}" type="slidenum">
              <a:rPr lang="en-GB" smtClean="0"/>
              <a:t>‹#›</a:t>
            </a:fld>
            <a:endParaRPr lang="en-GB"/>
          </a:p>
        </p:txBody>
      </p:sp>
    </p:spTree>
    <p:extLst>
      <p:ext uri="{BB962C8B-B14F-4D97-AF65-F5344CB8AC3E}">
        <p14:creationId xmlns:p14="http://schemas.microsoft.com/office/powerpoint/2010/main" val="2937079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0A6D095-4A75-42F4-A5EC-F408AAD7FFE5}" type="datetimeFigureOut">
              <a:rPr lang="en-GB" smtClean="0"/>
              <a:t>22/03/2021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BDE4E0-3A1E-4883-BD1E-7896137A0A35}" type="slidenum">
              <a:rPr lang="en-GB" smtClean="0"/>
              <a:t>‹#›</a:t>
            </a:fld>
            <a:endParaRPr lang="en-GB"/>
          </a:p>
        </p:txBody>
      </p:sp>
    </p:spTree>
    <p:extLst>
      <p:ext uri="{BB962C8B-B14F-4D97-AF65-F5344CB8AC3E}">
        <p14:creationId xmlns:p14="http://schemas.microsoft.com/office/powerpoint/2010/main" val="3904565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0A6D095-4A75-42F4-A5EC-F408AAD7FFE5}" type="datetimeFigureOut">
              <a:rPr lang="en-GB" smtClean="0"/>
              <a:t>22/03/2021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BDE4E0-3A1E-4883-BD1E-7896137A0A35}" type="slidenum">
              <a:rPr lang="en-GB" smtClean="0"/>
              <a:t>‹#›</a:t>
            </a:fld>
            <a:endParaRPr lang="en-GB"/>
          </a:p>
        </p:txBody>
      </p:sp>
    </p:spTree>
    <p:extLst>
      <p:ext uri="{BB962C8B-B14F-4D97-AF65-F5344CB8AC3E}">
        <p14:creationId xmlns:p14="http://schemas.microsoft.com/office/powerpoint/2010/main" val="1864862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0A6D095-4A75-42F4-A5EC-F408AAD7FFE5}"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BDE4E0-3A1E-4883-BD1E-7896137A0A35}" type="slidenum">
              <a:rPr lang="en-GB" smtClean="0"/>
              <a:t>‹#›</a:t>
            </a:fld>
            <a:endParaRPr lang="en-GB"/>
          </a:p>
        </p:txBody>
      </p:sp>
    </p:spTree>
    <p:extLst>
      <p:ext uri="{BB962C8B-B14F-4D97-AF65-F5344CB8AC3E}">
        <p14:creationId xmlns:p14="http://schemas.microsoft.com/office/powerpoint/2010/main" val="1970722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0A6D095-4A75-42F4-A5EC-F408AAD7FFE5}" type="datetimeFigureOut">
              <a:rPr lang="en-GB" smtClean="0"/>
              <a:t>22/03/2021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BDE4E0-3A1E-4883-BD1E-7896137A0A35}" type="slidenum">
              <a:rPr lang="en-GB" smtClean="0"/>
              <a:t>‹#›</a:t>
            </a:fld>
            <a:endParaRPr lang="en-GB"/>
          </a:p>
        </p:txBody>
      </p:sp>
    </p:spTree>
    <p:extLst>
      <p:ext uri="{BB962C8B-B14F-4D97-AF65-F5344CB8AC3E}">
        <p14:creationId xmlns:p14="http://schemas.microsoft.com/office/powerpoint/2010/main" val="2737193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6D095-4A75-42F4-A5EC-F408AAD7FFE5}" type="datetimeFigureOut">
              <a:rPr lang="en-GB" smtClean="0"/>
              <a:t>22/03/2021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DE4E0-3A1E-4883-BD1E-7896137A0A35}" type="slidenum">
              <a:rPr lang="en-GB" smtClean="0"/>
              <a:t>‹#›</a:t>
            </a:fld>
            <a:endParaRPr lang="en-GB"/>
          </a:p>
        </p:txBody>
      </p:sp>
    </p:spTree>
    <p:extLst>
      <p:ext uri="{BB962C8B-B14F-4D97-AF65-F5344CB8AC3E}">
        <p14:creationId xmlns:p14="http://schemas.microsoft.com/office/powerpoint/2010/main" val="2186481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u="sng" dirty="0">
                <a:solidFill>
                  <a:srgbClr val="FF0000"/>
                </a:solidFill>
              </a:rPr>
              <a:t>The ‘inequality space’ and contemporary research challenges</a:t>
            </a:r>
          </a:p>
        </p:txBody>
      </p:sp>
      <p:sp>
        <p:nvSpPr>
          <p:cNvPr id="3" name="Subtitle 2"/>
          <p:cNvSpPr>
            <a:spLocks noGrp="1"/>
          </p:cNvSpPr>
          <p:nvPr>
            <p:ph type="subTitle" idx="1"/>
          </p:nvPr>
        </p:nvSpPr>
        <p:spPr/>
        <p:txBody>
          <a:bodyPr/>
          <a:lstStyle/>
          <a:p>
            <a:r>
              <a:rPr lang="en-GB" dirty="0"/>
              <a:t>Mike Savage</a:t>
            </a:r>
          </a:p>
          <a:p>
            <a:endParaRPr lang="en-GB" dirty="0"/>
          </a:p>
        </p:txBody>
      </p:sp>
    </p:spTree>
    <p:extLst>
      <p:ext uri="{BB962C8B-B14F-4D97-AF65-F5344CB8AC3E}">
        <p14:creationId xmlns:p14="http://schemas.microsoft.com/office/powerpoint/2010/main" val="2118009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rgbClr val="00B0F0"/>
                </a:solidFill>
              </a:rPr>
              <a:t>The ‘inequality space’ </a:t>
            </a:r>
          </a:p>
        </p:txBody>
      </p:sp>
      <p:sp>
        <p:nvSpPr>
          <p:cNvPr id="3" name="Content Placeholder 2"/>
          <p:cNvSpPr>
            <a:spLocks noGrp="1"/>
          </p:cNvSpPr>
          <p:nvPr>
            <p:ph idx="1"/>
          </p:nvPr>
        </p:nvSpPr>
        <p:spPr>
          <a:xfrm>
            <a:off x="436605" y="1458097"/>
            <a:ext cx="10917195" cy="4718866"/>
          </a:xfrm>
        </p:spPr>
        <p:txBody>
          <a:bodyPr>
            <a:normAutofit lnSpcReduction="10000"/>
          </a:bodyPr>
          <a:lstStyle/>
          <a:p>
            <a:r>
              <a:rPr lang="en-GB" dirty="0"/>
              <a:t>Concerns about inequality have dramatically surged into public interest over past decade, led by economists Stiglitz, Atkinson, Piketty.</a:t>
            </a:r>
          </a:p>
          <a:p>
            <a:r>
              <a:rPr lang="en-GB" dirty="0"/>
              <a:t>Considerable academic investment in cross-disciplinary research in this area, </a:t>
            </a:r>
            <a:r>
              <a:rPr lang="en-GB" dirty="0" err="1"/>
              <a:t>e.g</a:t>
            </a:r>
            <a:endParaRPr lang="en-GB" dirty="0"/>
          </a:p>
          <a:p>
            <a:pPr lvl="1"/>
            <a:r>
              <a:rPr lang="en-GB" dirty="0"/>
              <a:t>LSE, International Inequalities Institute</a:t>
            </a:r>
          </a:p>
          <a:p>
            <a:pPr lvl="1"/>
            <a:r>
              <a:rPr lang="en-GB" dirty="0"/>
              <a:t>World Wealth and Income Database (loosely based in Paris)</a:t>
            </a:r>
          </a:p>
          <a:p>
            <a:pPr lvl="1"/>
            <a:r>
              <a:rPr lang="en-GB" dirty="0"/>
              <a:t>US centres at Stanford, Harvard, CUNY, Cornell, </a:t>
            </a:r>
            <a:r>
              <a:rPr lang="en-GB" dirty="0" err="1"/>
              <a:t>etc</a:t>
            </a:r>
            <a:endParaRPr lang="en-GB" dirty="0"/>
          </a:p>
          <a:p>
            <a:r>
              <a:rPr lang="en-GB" dirty="0"/>
              <a:t>Repackaging of poverty/development initiatives around inequality</a:t>
            </a:r>
          </a:p>
          <a:p>
            <a:pPr lvl="1"/>
            <a:r>
              <a:rPr lang="en-GB" dirty="0"/>
              <a:t>Oxfam; Young Foundation</a:t>
            </a:r>
          </a:p>
          <a:p>
            <a:pPr lvl="1"/>
            <a:r>
              <a:rPr lang="en-GB" dirty="0"/>
              <a:t>Manchester, Global Development Institute</a:t>
            </a:r>
          </a:p>
          <a:p>
            <a:r>
              <a:rPr lang="en-GB" dirty="0"/>
              <a:t>New wave of civil society organisations addressing inequality</a:t>
            </a:r>
          </a:p>
          <a:p>
            <a:pPr lvl="1"/>
            <a:r>
              <a:rPr lang="en-GB" dirty="0"/>
              <a:t>Equality Trust; Resolution Foundation; Institute for Policy Studies</a:t>
            </a:r>
          </a:p>
          <a:p>
            <a:pPr lvl="1"/>
            <a:endParaRPr lang="en-GB" dirty="0"/>
          </a:p>
          <a:p>
            <a:pPr lvl="1"/>
            <a:endParaRPr lang="en-GB" dirty="0"/>
          </a:p>
          <a:p>
            <a:pPr lvl="1"/>
            <a:endParaRPr lang="en-GB" dirty="0"/>
          </a:p>
          <a:p>
            <a:endParaRPr lang="en-GB" dirty="0"/>
          </a:p>
        </p:txBody>
      </p:sp>
    </p:spTree>
    <p:extLst>
      <p:ext uri="{BB962C8B-B14F-4D97-AF65-F5344CB8AC3E}">
        <p14:creationId xmlns:p14="http://schemas.microsoft.com/office/powerpoint/2010/main" val="2530093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B0F0"/>
                </a:solidFill>
              </a:rPr>
              <a:t>The philanthropic moment…. </a:t>
            </a:r>
          </a:p>
        </p:txBody>
      </p:sp>
      <p:sp>
        <p:nvSpPr>
          <p:cNvPr id="3" name="Content Placeholder 2"/>
          <p:cNvSpPr>
            <a:spLocks noGrp="1"/>
          </p:cNvSpPr>
          <p:nvPr>
            <p:ph idx="1"/>
          </p:nvPr>
        </p:nvSpPr>
        <p:spPr/>
        <p:txBody>
          <a:bodyPr>
            <a:normAutofit fontScale="92500" lnSpcReduction="10000"/>
          </a:bodyPr>
          <a:lstStyle/>
          <a:p>
            <a:r>
              <a:rPr lang="en-GB" dirty="0"/>
              <a:t>Institute for New Economic Thinking – major investments from Soros &amp; other philanthropists</a:t>
            </a:r>
          </a:p>
          <a:p>
            <a:endParaRPr lang="en-GB" dirty="0"/>
          </a:p>
          <a:p>
            <a:r>
              <a:rPr lang="en-GB" dirty="0"/>
              <a:t>LSE III - £65 million from Atlantic Philanthropies, (together with other Atlantic investments</a:t>
            </a:r>
          </a:p>
          <a:p>
            <a:endParaRPr lang="en-GB" dirty="0"/>
          </a:p>
          <a:p>
            <a:r>
              <a:rPr lang="en-GB" dirty="0"/>
              <a:t>Ford Foundation, Gates, Zuckerberg and other have all emphasised their determination to address inequality</a:t>
            </a:r>
          </a:p>
          <a:p>
            <a:pPr marL="0" indent="0">
              <a:buNone/>
            </a:pPr>
            <a:endParaRPr lang="en-GB" dirty="0"/>
          </a:p>
          <a:p>
            <a:pPr marL="0" indent="0">
              <a:buNone/>
            </a:pPr>
            <a:r>
              <a:rPr lang="en-GB" u="sng" dirty="0"/>
              <a:t>BUT – be aware of the complex issues around philanthropic investment (Lynsey </a:t>
            </a:r>
            <a:r>
              <a:rPr lang="en-GB" u="sng" dirty="0" err="1"/>
              <a:t>McGoey</a:t>
            </a:r>
            <a:r>
              <a:rPr lang="en-GB" u="sng" dirty="0"/>
              <a:t>). </a:t>
            </a:r>
          </a:p>
          <a:p>
            <a:endParaRPr lang="en-GB" dirty="0"/>
          </a:p>
        </p:txBody>
      </p:sp>
    </p:spTree>
    <p:extLst>
      <p:ext uri="{BB962C8B-B14F-4D97-AF65-F5344CB8AC3E}">
        <p14:creationId xmlns:p14="http://schemas.microsoft.com/office/powerpoint/2010/main" val="551506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0000"/>
                </a:solidFill>
              </a:rPr>
              <a:t>LSE’s Atlantic Fellows programme  </a:t>
            </a:r>
          </a:p>
        </p:txBody>
      </p:sp>
      <p:sp>
        <p:nvSpPr>
          <p:cNvPr id="3" name="Content Placeholder 2"/>
          <p:cNvSpPr>
            <a:spLocks noGrp="1"/>
          </p:cNvSpPr>
          <p:nvPr>
            <p:ph idx="1"/>
          </p:nvPr>
        </p:nvSpPr>
        <p:spPr>
          <a:xfrm>
            <a:off x="288324" y="1293341"/>
            <a:ext cx="11065477" cy="5494637"/>
          </a:xfrm>
        </p:spPr>
        <p:txBody>
          <a:bodyPr>
            <a:normAutofit lnSpcReduction="10000"/>
          </a:bodyPr>
          <a:lstStyle/>
          <a:p>
            <a:r>
              <a:rPr lang="en-GB" dirty="0"/>
              <a:t>Arises out of concerns with escalating inequalities, and their spill over into all aspects of democratic life.</a:t>
            </a:r>
          </a:p>
          <a:p>
            <a:r>
              <a:rPr lang="en-GB" dirty="0"/>
              <a:t>Draws on LSE’s proud history of critical social science, concerned with equity, citizenship, and human rights</a:t>
            </a:r>
          </a:p>
          <a:p>
            <a:r>
              <a:rPr lang="en-GB" dirty="0"/>
              <a:t>Based in the International Inequalities Institute, founded in 2015 to bring together scholars from across the LSE and which houses</a:t>
            </a:r>
          </a:p>
          <a:p>
            <a:pPr lvl="1"/>
            <a:r>
              <a:rPr lang="en-GB" dirty="0"/>
              <a:t>Successful 1 year Masters programme</a:t>
            </a:r>
          </a:p>
          <a:p>
            <a:pPr lvl="1"/>
            <a:r>
              <a:rPr lang="en-GB" dirty="0"/>
              <a:t>Doctoral programme funded by </a:t>
            </a:r>
            <a:r>
              <a:rPr lang="en-GB" dirty="0" err="1"/>
              <a:t>Leverhulme</a:t>
            </a:r>
            <a:r>
              <a:rPr lang="en-GB" dirty="0"/>
              <a:t> Trust</a:t>
            </a:r>
          </a:p>
          <a:p>
            <a:pPr lvl="1"/>
            <a:r>
              <a:rPr lang="en-GB" dirty="0"/>
              <a:t>Numerous research projects</a:t>
            </a:r>
          </a:p>
          <a:p>
            <a:r>
              <a:rPr lang="en-GB" dirty="0"/>
              <a:t>Directed by Bev </a:t>
            </a:r>
            <a:r>
              <a:rPr lang="en-GB" dirty="0" err="1"/>
              <a:t>Skeggs</a:t>
            </a:r>
            <a:r>
              <a:rPr lang="en-GB" dirty="0"/>
              <a:t>, with Rana </a:t>
            </a:r>
            <a:r>
              <a:rPr lang="en-GB" dirty="0" err="1"/>
              <a:t>Zincir</a:t>
            </a:r>
            <a:r>
              <a:rPr lang="en-GB" dirty="0"/>
              <a:t> </a:t>
            </a:r>
            <a:r>
              <a:rPr lang="en-GB" dirty="0" err="1"/>
              <a:t>Celal</a:t>
            </a:r>
            <a:r>
              <a:rPr lang="en-GB" dirty="0"/>
              <a:t> as Deputy Director</a:t>
            </a:r>
          </a:p>
          <a:p>
            <a:r>
              <a:rPr lang="en-GB" dirty="0"/>
              <a:t>Involves other academic nodes (UCT) and non-academic collaborating partners (e.g. Oxfam, </a:t>
            </a:r>
            <a:r>
              <a:rPr lang="en-GB" dirty="0" err="1"/>
              <a:t>Center</a:t>
            </a:r>
            <a:r>
              <a:rPr lang="en-GB" dirty="0"/>
              <a:t> for Community Change, Young Foundation, </a:t>
            </a:r>
            <a:r>
              <a:rPr lang="en-GB" dirty="0" err="1"/>
              <a:t>etc</a:t>
            </a:r>
            <a:r>
              <a:rPr lang="en-GB" dirty="0"/>
              <a:t>) </a:t>
            </a:r>
          </a:p>
        </p:txBody>
      </p:sp>
    </p:spTree>
    <p:extLst>
      <p:ext uri="{BB962C8B-B14F-4D97-AF65-F5344CB8AC3E}">
        <p14:creationId xmlns:p14="http://schemas.microsoft.com/office/powerpoint/2010/main" val="1485431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369269" cy="872956"/>
          </a:xfrm>
        </p:spPr>
        <p:txBody>
          <a:bodyPr>
            <a:normAutofit/>
          </a:bodyPr>
          <a:lstStyle/>
          <a:p>
            <a:pPr algn="ctr"/>
            <a:r>
              <a:rPr lang="en-GB" sz="5400" dirty="0">
                <a:solidFill>
                  <a:srgbClr val="FFC000"/>
                </a:solidFill>
              </a:rPr>
              <a:t>III Atlantic Fellows experience</a:t>
            </a:r>
          </a:p>
        </p:txBody>
      </p:sp>
      <p:graphicFrame>
        <p:nvGraphicFramePr>
          <p:cNvPr id="9" name="Content Placeholder 8"/>
          <p:cNvGraphicFramePr>
            <a:graphicFrameLocks noGrp="1"/>
          </p:cNvGraphicFramePr>
          <p:nvPr>
            <p:ph idx="1"/>
          </p:nvPr>
        </p:nvGraphicFramePr>
        <p:xfrm>
          <a:off x="121380" y="1238082"/>
          <a:ext cx="11200051" cy="5332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2479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a:solidFill>
                  <a:srgbClr val="00B0F0"/>
                </a:solidFill>
              </a:rPr>
              <a:t>But</a:t>
            </a:r>
          </a:p>
        </p:txBody>
      </p:sp>
      <p:sp>
        <p:nvSpPr>
          <p:cNvPr id="3" name="Content Placeholder 2"/>
          <p:cNvSpPr>
            <a:spLocks noGrp="1"/>
          </p:cNvSpPr>
          <p:nvPr>
            <p:ph idx="1"/>
          </p:nvPr>
        </p:nvSpPr>
        <p:spPr>
          <a:xfrm>
            <a:off x="238897" y="1466335"/>
            <a:ext cx="11417644" cy="5082746"/>
          </a:xfrm>
        </p:spPr>
        <p:txBody>
          <a:bodyPr/>
          <a:lstStyle/>
          <a:p>
            <a:r>
              <a:rPr lang="en-GB" dirty="0"/>
              <a:t>Major research councils have NOT asked for major bids directly in the area of inequality….. (e.g. Global Challenges Research Fund)</a:t>
            </a:r>
          </a:p>
          <a:p>
            <a:endParaRPr lang="en-GB" dirty="0"/>
          </a:p>
          <a:p>
            <a:r>
              <a:rPr lang="en-GB" dirty="0"/>
              <a:t>There is intellectual ‘kick back’ away from inequality agenda, due to </a:t>
            </a:r>
          </a:p>
          <a:p>
            <a:pPr lvl="1"/>
            <a:r>
              <a:rPr lang="en-GB" dirty="0"/>
              <a:t>How do we move from patterns to analysis?</a:t>
            </a:r>
          </a:p>
          <a:p>
            <a:pPr lvl="1"/>
            <a:r>
              <a:rPr lang="en-GB" dirty="0"/>
              <a:t>Theoretical concerns towards Piketty’s neo-classical economics</a:t>
            </a:r>
          </a:p>
          <a:p>
            <a:pPr lvl="1"/>
            <a:r>
              <a:rPr lang="en-GB" dirty="0"/>
              <a:t>Diffuseness of the inequality ‘agenda’ which can make it hard to crystallise specific issues</a:t>
            </a:r>
          </a:p>
          <a:p>
            <a:pPr lvl="1"/>
            <a:r>
              <a:rPr lang="en-GB" dirty="0"/>
              <a:t>Has (income) inequality peaked? </a:t>
            </a:r>
          </a:p>
          <a:p>
            <a:pPr lvl="1"/>
            <a:endParaRPr lang="en-GB" dirty="0"/>
          </a:p>
        </p:txBody>
      </p:sp>
    </p:spTree>
    <p:extLst>
      <p:ext uri="{BB962C8B-B14F-4D97-AF65-F5344CB8AC3E}">
        <p14:creationId xmlns:p14="http://schemas.microsoft.com/office/powerpoint/2010/main" val="1529361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gini tren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2316" y="1599634"/>
            <a:ext cx="6794929" cy="50927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idx="4294967295"/>
          </p:nvPr>
        </p:nvSpPr>
        <p:spPr>
          <a:xfrm>
            <a:off x="0" y="365125"/>
            <a:ext cx="10515600" cy="1325563"/>
          </a:xfrm>
        </p:spPr>
        <p:txBody>
          <a:bodyPr/>
          <a:lstStyle/>
          <a:p>
            <a:pPr algn="ctr"/>
            <a:r>
              <a:rPr lang="en-GB" b="1" dirty="0">
                <a:solidFill>
                  <a:srgbClr val="00B0F0"/>
                </a:solidFill>
              </a:rPr>
              <a:t>1: Income inequality trends in many leading nations are now </a:t>
            </a:r>
            <a:r>
              <a:rPr lang="en-GB" b="1" u="sng" dirty="0">
                <a:solidFill>
                  <a:srgbClr val="00B0F0"/>
                </a:solidFill>
              </a:rPr>
              <a:t>mixed </a:t>
            </a:r>
          </a:p>
        </p:txBody>
      </p:sp>
      <p:sp>
        <p:nvSpPr>
          <p:cNvPr id="4" name="TextBox 3"/>
          <p:cNvSpPr txBox="1"/>
          <p:nvPr/>
        </p:nvSpPr>
        <p:spPr>
          <a:xfrm>
            <a:off x="262550" y="1530036"/>
            <a:ext cx="2516864" cy="3046988"/>
          </a:xfrm>
          <a:prstGeom prst="rect">
            <a:avLst/>
          </a:prstGeom>
          <a:noFill/>
        </p:spPr>
        <p:txBody>
          <a:bodyPr wrap="square" rtlCol="0">
            <a:spAutoFit/>
          </a:bodyPr>
          <a:lstStyle/>
          <a:p>
            <a:r>
              <a:rPr lang="en-GB" sz="3200" dirty="0">
                <a:solidFill>
                  <a:srgbClr val="00B0F0"/>
                </a:solidFill>
              </a:rPr>
              <a:t>Gini coefficients generally rose 1985 to 2000, have steadied since then</a:t>
            </a:r>
          </a:p>
        </p:txBody>
      </p:sp>
    </p:spTree>
    <p:extLst>
      <p:ext uri="{BB962C8B-B14F-4D97-AF65-F5344CB8AC3E}">
        <p14:creationId xmlns:p14="http://schemas.microsoft.com/office/powerpoint/2010/main" val="1286496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340" y="0"/>
            <a:ext cx="10561320" cy="6858000"/>
          </a:xfrm>
          <a:prstGeom prst="rect">
            <a:avLst/>
          </a:prstGeom>
        </p:spPr>
      </p:pic>
      <p:sp>
        <p:nvSpPr>
          <p:cNvPr id="3" name="TextBox 2"/>
          <p:cNvSpPr txBox="1"/>
          <p:nvPr/>
        </p:nvSpPr>
        <p:spPr>
          <a:xfrm>
            <a:off x="-1" y="796705"/>
            <a:ext cx="1883121" cy="4046899"/>
          </a:xfrm>
          <a:prstGeom prst="rect">
            <a:avLst/>
          </a:prstGeom>
          <a:noFill/>
        </p:spPr>
        <p:txBody>
          <a:bodyPr wrap="square" rtlCol="0">
            <a:spAutoFit/>
          </a:bodyPr>
          <a:lstStyle/>
          <a:p>
            <a:r>
              <a:rPr lang="en-GB" sz="3200" dirty="0">
                <a:solidFill>
                  <a:srgbClr val="00B0F0"/>
                </a:solidFill>
              </a:rPr>
              <a:t>Many European nations show falling inequality since 2008</a:t>
            </a:r>
          </a:p>
        </p:txBody>
      </p:sp>
    </p:spTree>
    <p:extLst>
      <p:ext uri="{BB962C8B-B14F-4D97-AF65-F5344CB8AC3E}">
        <p14:creationId xmlns:p14="http://schemas.microsoft.com/office/powerpoint/2010/main" val="1169769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1" y="1287735"/>
            <a:ext cx="11259444" cy="5389819"/>
          </a:xfrm>
          <a:prstGeom prst="rect">
            <a:avLst/>
          </a:prstGeom>
        </p:spPr>
      </p:pic>
      <p:sp>
        <p:nvSpPr>
          <p:cNvPr id="3" name="Title 2"/>
          <p:cNvSpPr>
            <a:spLocks noGrp="1"/>
          </p:cNvSpPr>
          <p:nvPr>
            <p:ph type="title" idx="4294967295"/>
          </p:nvPr>
        </p:nvSpPr>
        <p:spPr>
          <a:xfrm>
            <a:off x="63374" y="365125"/>
            <a:ext cx="11887200" cy="703184"/>
          </a:xfrm>
        </p:spPr>
        <p:txBody>
          <a:bodyPr/>
          <a:lstStyle/>
          <a:p>
            <a:pPr algn="ctr"/>
            <a:r>
              <a:rPr lang="en-GB" b="1" dirty="0" err="1">
                <a:solidFill>
                  <a:srgbClr val="00B0F0"/>
                </a:solidFill>
              </a:rPr>
              <a:t>Milanovic’s</a:t>
            </a:r>
            <a:r>
              <a:rPr lang="en-GB" b="1" dirty="0">
                <a:solidFill>
                  <a:srgbClr val="00B0F0"/>
                </a:solidFill>
              </a:rPr>
              <a:t> global analysis</a:t>
            </a:r>
          </a:p>
        </p:txBody>
      </p:sp>
    </p:spTree>
    <p:extLst>
      <p:ext uri="{BB962C8B-B14F-4D97-AF65-F5344CB8AC3E}">
        <p14:creationId xmlns:p14="http://schemas.microsoft.com/office/powerpoint/2010/main" val="3389366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rgbClr val="FF0000"/>
                </a:solidFill>
              </a:rPr>
              <a:t>The new and emerging agenda?</a:t>
            </a:r>
            <a:br>
              <a:rPr lang="en-GB" b="1" dirty="0">
                <a:solidFill>
                  <a:srgbClr val="FF0000"/>
                </a:solidFill>
              </a:rPr>
            </a:br>
            <a:r>
              <a:rPr lang="en-GB" b="1" dirty="0">
                <a:solidFill>
                  <a:srgbClr val="00B0F0"/>
                </a:solidFill>
              </a:rPr>
              <a:t>1: A truly global comparative approach</a:t>
            </a:r>
          </a:p>
        </p:txBody>
      </p:sp>
      <p:sp>
        <p:nvSpPr>
          <p:cNvPr id="3" name="Content Placeholder 2"/>
          <p:cNvSpPr>
            <a:spLocks noGrp="1"/>
          </p:cNvSpPr>
          <p:nvPr>
            <p:ph idx="1"/>
          </p:nvPr>
        </p:nvSpPr>
        <p:spPr/>
        <p:txBody>
          <a:bodyPr/>
          <a:lstStyle/>
          <a:p>
            <a:r>
              <a:rPr lang="en-GB" dirty="0"/>
              <a:t>Different parts of the world have very different inequality trajectories, and we can learn from these comparative experiences</a:t>
            </a:r>
          </a:p>
          <a:p>
            <a:pPr marL="0" indent="0">
              <a:buNone/>
            </a:pPr>
            <a:r>
              <a:rPr lang="en-GB" dirty="0"/>
              <a:t>	e.g. Latin American decline of inequality</a:t>
            </a:r>
          </a:p>
          <a:p>
            <a:pPr marL="0" indent="0">
              <a:buNone/>
            </a:pPr>
            <a:endParaRPr lang="en-GB" dirty="0"/>
          </a:p>
          <a:p>
            <a:r>
              <a:rPr lang="en-GB" dirty="0"/>
              <a:t>Return of the urban – rural divide? </a:t>
            </a:r>
          </a:p>
          <a:p>
            <a:pPr marL="457200" lvl="1" indent="0">
              <a:buNone/>
            </a:pPr>
            <a:r>
              <a:rPr lang="en-GB" dirty="0"/>
              <a:t>Within many nations, gaps between leading cities and other parts of nations is increasing, suggesting new spatial patterns</a:t>
            </a:r>
          </a:p>
          <a:p>
            <a:pPr marL="457200" lvl="1" indent="0">
              <a:buNone/>
            </a:pPr>
            <a:endParaRPr lang="en-GB" dirty="0"/>
          </a:p>
          <a:p>
            <a:r>
              <a:rPr lang="en-GB" dirty="0"/>
              <a:t>Significance of migration and diaspora</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339084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a:solidFill>
                  <a:srgbClr val="00B0F0"/>
                </a:solidFill>
              </a:rPr>
              <a:t>2: wealth inequalities are accumulating and endemic: we need to know more about these dimensions</a:t>
            </a:r>
          </a:p>
        </p:txBody>
      </p:sp>
      <p:pic>
        <p:nvPicPr>
          <p:cNvPr id="1026" name="Picture 2" descr="Image result for oxfam 8 billionair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5161" y="2037028"/>
            <a:ext cx="6644637" cy="34699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8335412" y="1478025"/>
            <a:ext cx="3162300" cy="4752975"/>
          </a:xfrm>
          <a:prstGeom prst="rect">
            <a:avLst/>
          </a:prstGeom>
        </p:spPr>
      </p:pic>
    </p:spTree>
    <p:extLst>
      <p:ext uri="{BB962C8B-B14F-4D97-AF65-F5344CB8AC3E}">
        <p14:creationId xmlns:p14="http://schemas.microsoft.com/office/powerpoint/2010/main" val="714045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rgbClr val="00B0F0"/>
                </a:solidFill>
              </a:rPr>
              <a:t>The inheritance time bomb….</a:t>
            </a:r>
          </a:p>
        </p:txBody>
      </p:sp>
      <p:pic>
        <p:nvPicPr>
          <p:cNvPr id="3074" name="Picture 2" descr="Image result for piketty inheritanc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08862" y="1600201"/>
            <a:ext cx="7374277" cy="45259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23794" y="6126164"/>
            <a:ext cx="9252726" cy="646331"/>
          </a:xfrm>
          <a:prstGeom prst="rect">
            <a:avLst/>
          </a:prstGeom>
          <a:noFill/>
        </p:spPr>
        <p:txBody>
          <a:bodyPr wrap="square" rtlCol="0">
            <a:spAutoFit/>
          </a:bodyPr>
          <a:lstStyle/>
          <a:p>
            <a:r>
              <a:rPr lang="en-GB" dirty="0">
                <a:solidFill>
                  <a:srgbClr val="FFC000"/>
                </a:solidFill>
              </a:rPr>
              <a:t>No one really knows how this will affect social mobility, but there are strong reasons to think it will allow the inheritors to draw on extra resources and allow further elite closure</a:t>
            </a:r>
          </a:p>
        </p:txBody>
      </p:sp>
      <p:sp>
        <p:nvSpPr>
          <p:cNvPr id="6" name="TextBox 5"/>
          <p:cNvSpPr txBox="1"/>
          <p:nvPr/>
        </p:nvSpPr>
        <p:spPr>
          <a:xfrm>
            <a:off x="2639616" y="2852936"/>
            <a:ext cx="5472608" cy="369332"/>
          </a:xfrm>
          <a:prstGeom prst="rect">
            <a:avLst/>
          </a:prstGeom>
          <a:noFill/>
        </p:spPr>
        <p:txBody>
          <a:bodyPr wrap="square" rtlCol="0">
            <a:spAutoFit/>
          </a:bodyPr>
          <a:lstStyle/>
          <a:p>
            <a:r>
              <a:rPr lang="en-GB" dirty="0">
                <a:solidFill>
                  <a:srgbClr val="FFC000"/>
                </a:solidFill>
              </a:rPr>
              <a:t>How many French can expect to inherit 750,000 euros?</a:t>
            </a:r>
          </a:p>
        </p:txBody>
      </p:sp>
    </p:spTree>
    <p:extLst>
      <p:ext uri="{BB962C8B-B14F-4D97-AF65-F5344CB8AC3E}">
        <p14:creationId xmlns:p14="http://schemas.microsoft.com/office/powerpoint/2010/main" val="3054356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B0F0"/>
                </a:solidFill>
              </a:rPr>
              <a:t>Wealth inequality……</a:t>
            </a:r>
          </a:p>
        </p:txBody>
      </p:sp>
      <p:sp>
        <p:nvSpPr>
          <p:cNvPr id="3" name="Content Placeholder 2"/>
          <p:cNvSpPr>
            <a:spLocks noGrp="1"/>
          </p:cNvSpPr>
          <p:nvPr>
            <p:ph idx="1"/>
          </p:nvPr>
        </p:nvSpPr>
        <p:spPr/>
        <p:txBody>
          <a:bodyPr/>
          <a:lstStyle/>
          <a:p>
            <a:r>
              <a:rPr lang="en-GB" dirty="0"/>
              <a:t>Shift from income inequality to wealth  &amp; inheritance involves major intellectual shifts</a:t>
            </a:r>
          </a:p>
          <a:p>
            <a:endParaRPr lang="en-GB" dirty="0"/>
          </a:p>
          <a:p>
            <a:pPr lvl="1"/>
            <a:r>
              <a:rPr lang="en-GB" dirty="0"/>
              <a:t>Towards age/ household/ familial dynamics</a:t>
            </a:r>
          </a:p>
          <a:p>
            <a:pPr lvl="1"/>
            <a:r>
              <a:rPr lang="en-GB" dirty="0"/>
              <a:t>Questioning of meritocratic underpinnings of contemporary society</a:t>
            </a:r>
          </a:p>
          <a:p>
            <a:pPr lvl="1"/>
            <a:r>
              <a:rPr lang="en-GB" dirty="0"/>
              <a:t>Rethinks the significance of elites and privilege </a:t>
            </a:r>
          </a:p>
        </p:txBody>
      </p:sp>
    </p:spTree>
    <p:extLst>
      <p:ext uri="{BB962C8B-B14F-4D97-AF65-F5344CB8AC3E}">
        <p14:creationId xmlns:p14="http://schemas.microsoft.com/office/powerpoint/2010/main" val="1880891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871" y="356887"/>
            <a:ext cx="11552222" cy="1325563"/>
          </a:xfrm>
        </p:spPr>
        <p:txBody>
          <a:bodyPr>
            <a:normAutofit/>
          </a:bodyPr>
          <a:lstStyle/>
          <a:p>
            <a:pPr algn="ctr"/>
            <a:r>
              <a:rPr lang="en-GB" b="1" dirty="0">
                <a:solidFill>
                  <a:srgbClr val="00B0F0"/>
                </a:solidFill>
              </a:rPr>
              <a:t>3: Rising absolute as well as relative inequality has major </a:t>
            </a:r>
            <a:r>
              <a:rPr lang="en-GB" b="1" u="sng" dirty="0">
                <a:solidFill>
                  <a:srgbClr val="00B0F0"/>
                </a:solidFill>
              </a:rPr>
              <a:t>spill overs </a:t>
            </a:r>
          </a:p>
        </p:txBody>
      </p:sp>
      <p:pic>
        <p:nvPicPr>
          <p:cNvPr id="2050" name="Picture 2" descr="Image result for gatsby curv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76572" y="1821782"/>
            <a:ext cx="6367849" cy="44108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6337" y="1682450"/>
            <a:ext cx="3241140" cy="3539430"/>
          </a:xfrm>
          <a:prstGeom prst="rect">
            <a:avLst/>
          </a:prstGeom>
          <a:noFill/>
        </p:spPr>
        <p:txBody>
          <a:bodyPr wrap="square" rtlCol="0">
            <a:spAutoFit/>
          </a:bodyPr>
          <a:lstStyle/>
          <a:p>
            <a:r>
              <a:rPr lang="en-GB" sz="3200" dirty="0">
                <a:solidFill>
                  <a:srgbClr val="00B0F0"/>
                </a:solidFill>
              </a:rPr>
              <a:t>Countries which are more unequal, have lower social mobility – it is harder to get from the bottom to the top….</a:t>
            </a:r>
          </a:p>
        </p:txBody>
      </p:sp>
    </p:spTree>
    <p:extLst>
      <p:ext uri="{BB962C8B-B14F-4D97-AF65-F5344CB8AC3E}">
        <p14:creationId xmlns:p14="http://schemas.microsoft.com/office/powerpoint/2010/main" val="652240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B0F0"/>
                </a:solidFill>
              </a:rPr>
              <a:t>Key spill over issues….</a:t>
            </a:r>
          </a:p>
        </p:txBody>
      </p:sp>
      <p:sp>
        <p:nvSpPr>
          <p:cNvPr id="3" name="Content Placeholder 2"/>
          <p:cNvSpPr>
            <a:spLocks noGrp="1"/>
          </p:cNvSpPr>
          <p:nvPr>
            <p:ph idx="1"/>
          </p:nvPr>
        </p:nvSpPr>
        <p:spPr/>
        <p:txBody>
          <a:bodyPr/>
          <a:lstStyle/>
          <a:p>
            <a:r>
              <a:rPr lang="en-GB" dirty="0"/>
              <a:t>Future of democratic polities</a:t>
            </a:r>
          </a:p>
          <a:p>
            <a:endParaRPr lang="en-GB" dirty="0"/>
          </a:p>
          <a:p>
            <a:r>
              <a:rPr lang="en-GB" dirty="0"/>
              <a:t>Resurgence of racism, xenophobia and nationalism</a:t>
            </a:r>
          </a:p>
          <a:p>
            <a:endParaRPr lang="en-GB" dirty="0"/>
          </a:p>
          <a:p>
            <a:r>
              <a:rPr lang="en-GB" dirty="0"/>
              <a:t>Changing cultural forms – ‘performance’, ‘new snobbery’, </a:t>
            </a:r>
            <a:r>
              <a:rPr lang="en-GB" dirty="0" err="1"/>
              <a:t>etc</a:t>
            </a:r>
            <a:endParaRPr lang="en-GB" dirty="0"/>
          </a:p>
          <a:p>
            <a:endParaRPr lang="en-GB" dirty="0"/>
          </a:p>
          <a:p>
            <a:endParaRPr lang="en-GB" dirty="0"/>
          </a:p>
        </p:txBody>
      </p:sp>
    </p:spTree>
    <p:extLst>
      <p:ext uri="{BB962C8B-B14F-4D97-AF65-F5344CB8AC3E}">
        <p14:creationId xmlns:p14="http://schemas.microsoft.com/office/powerpoint/2010/main" val="2869155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0000"/>
                </a:solidFill>
              </a:rPr>
              <a:t>Finally…..</a:t>
            </a:r>
          </a:p>
        </p:txBody>
      </p:sp>
      <p:sp>
        <p:nvSpPr>
          <p:cNvPr id="3" name="Content Placeholder 2"/>
          <p:cNvSpPr>
            <a:spLocks noGrp="1"/>
          </p:cNvSpPr>
          <p:nvPr>
            <p:ph idx="1"/>
          </p:nvPr>
        </p:nvSpPr>
        <p:spPr/>
        <p:txBody>
          <a:bodyPr/>
          <a:lstStyle/>
          <a:p>
            <a:r>
              <a:rPr lang="en-GB" dirty="0"/>
              <a:t>The issue of inequality does permit new synergies across disciplines, but these still remain tentative - more needs to be done……</a:t>
            </a:r>
          </a:p>
          <a:p>
            <a:endParaRPr lang="en-GB" dirty="0"/>
          </a:p>
          <a:p>
            <a:r>
              <a:rPr lang="en-GB" dirty="0"/>
              <a:t>The rethinking of economics is a key and urgent issue – and there are encouraging developments here, e.g. CORE </a:t>
            </a:r>
            <a:r>
              <a:rPr lang="en-GB"/>
              <a:t>econ initiative</a:t>
            </a:r>
            <a:endParaRPr lang="en-GB" dirty="0"/>
          </a:p>
        </p:txBody>
      </p:sp>
    </p:spTree>
    <p:extLst>
      <p:ext uri="{BB962C8B-B14F-4D97-AF65-F5344CB8AC3E}">
        <p14:creationId xmlns:p14="http://schemas.microsoft.com/office/powerpoint/2010/main" val="3102352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TotalTime>
  <Words>740</Words>
  <Application>Microsoft Office PowerPoint</Application>
  <PresentationFormat>Widescreen</PresentationFormat>
  <Paragraphs>79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The ‘inequality space’ and contemporary research challenges</vt:lpstr>
      <vt:lpstr>The ‘inequality space’ </vt:lpstr>
      <vt:lpstr>The philanthropic moment…. </vt:lpstr>
      <vt:lpstr>LSE’s Atlantic Fellows programme  </vt:lpstr>
      <vt:lpstr>III Atlantic Fellows experience</vt:lpstr>
      <vt:lpstr>But</vt:lpstr>
      <vt:lpstr>1: Income inequality trends in many leading nations are now mixed </vt:lpstr>
      <vt:lpstr>PowerPoint Presentation</vt:lpstr>
      <vt:lpstr>Milanovic’s global analysis</vt:lpstr>
      <vt:lpstr>The new and emerging agenda? 1: A truly global comparative approach</vt:lpstr>
      <vt:lpstr>2: wealth inequalities are accumulating and endemic: we need to know more about these dimensions</vt:lpstr>
      <vt:lpstr>The inheritance time bomb….</vt:lpstr>
      <vt:lpstr>Wealth inequality……</vt:lpstr>
      <vt:lpstr>3: Rising absolute as well as relative inequality has major spill overs </vt:lpstr>
      <vt:lpstr>Key spill over issues….</vt:lpstr>
      <vt:lpstr>Finally…..</vt:lpstr>
    </vt:vector>
  </TitlesOfParts>
  <Company>London School of Economics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SAVAGE</dc:creator>
  <cp:lastModifiedBy>Emma Tsoneva</cp:lastModifiedBy>
  <cp:revision>32</cp:revision>
  <dcterms:created xsi:type="dcterms:W3CDTF">2017-05-31T08:28:43Z</dcterms:created>
  <dcterms:modified xsi:type="dcterms:W3CDTF">2021-03-22T13:25:09Z</dcterms:modified>
</cp:coreProperties>
</file>